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handoutMasterIdLst>
    <p:handoutMasterId r:id="rId16"/>
  </p:handoutMasterIdLst>
  <p:sldIdLst>
    <p:sldId id="345" r:id="rId2"/>
    <p:sldId id="397" r:id="rId3"/>
    <p:sldId id="347" r:id="rId4"/>
    <p:sldId id="348" r:id="rId5"/>
    <p:sldId id="398" r:id="rId6"/>
    <p:sldId id="349" r:id="rId7"/>
    <p:sldId id="375" r:id="rId8"/>
    <p:sldId id="376" r:id="rId9"/>
    <p:sldId id="377" r:id="rId10"/>
    <p:sldId id="378" r:id="rId11"/>
    <p:sldId id="393" r:id="rId12"/>
    <p:sldId id="394" r:id="rId13"/>
    <p:sldId id="344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8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864" y="-78"/>
      </p:cViewPr>
      <p:guideLst>
        <p:guide orient="horz" pos="2958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31E95-24E7-47AA-A78B-9374F5EB54EE}" type="datetimeFigureOut">
              <a:rPr lang="id-ID" smtClean="0"/>
              <a:t>14/12/2016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30119-86E8-47F2-8F69-0F36BDEE6F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766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/>
            </a:lvl1pPr>
          </a:lstStyle>
          <a:p>
            <a:fld id="{C8427FF5-491C-48F9-9598-63C1C53E238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3"/>
          </a:xfrm>
          <a:prstGeom prst="rect">
            <a:avLst/>
          </a:prstGeom>
        </p:spPr>
        <p:txBody>
          <a:bodyPr vert="horz" lIns="93241" tIns="46621" rIns="93241" bIns="46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/>
            </a:lvl1pPr>
          </a:lstStyle>
          <a:p>
            <a:fld id="{3B03F8E1-824B-454C-A191-3119BD50D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BFC6-35AB-494D-B832-F2B132FDD92E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FC3B-B523-4F49-8980-0684E5F97323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C192-8337-4ECA-B3F3-BC6885503269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4466-A6E4-4000-AEF0-244ADED68121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4F9C-6201-42A1-9021-3D04F3C8DE56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AB6A-08FB-4A1B-8925-77B2DA5A27C4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DB28-9CA2-45A1-BE8F-4234786700EF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EF6-3866-43DC-ACE4-CE507860AEDF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7562-8D97-4B3A-9E15-1124416B829C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E62C-59DD-4765-A2B5-5031CA46530A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D0C5-D541-43B3-96E8-2D565E6C7A85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DBB8E7-0776-4C1F-A9EE-98B0D2092631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Penlok Penulisan Naskah Jurnal, Banjarmasin, 15 Okt. 2015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B9AAD6-1417-43D6-BD89-C3EEB572D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quest.com/pqdaut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quest.com/pqdwe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90" y="1844824"/>
            <a:ext cx="9116109" cy="2304256"/>
          </a:xfrm>
        </p:spPr>
        <p:txBody>
          <a:bodyPr>
            <a:noAutofit/>
          </a:bodyPr>
          <a:lstStyle/>
          <a:p>
            <a:pPr algn="just"/>
            <a:r>
              <a:rPr lang="id-ID" sz="3200" dirty="0">
                <a:solidFill>
                  <a:schemeClr val="tx1"/>
                </a:solidFill>
              </a:rPr>
              <a:t>SLiMS adalah Open Source Software (OSS) berbasis web untuk memenuhi </a:t>
            </a:r>
            <a:r>
              <a:rPr lang="id-ID" sz="3200" dirty="0" smtClean="0">
                <a:solidFill>
                  <a:schemeClr val="tx1"/>
                </a:solidFill>
              </a:rPr>
              <a:t>kebutuhan automasi </a:t>
            </a:r>
            <a:r>
              <a:rPr lang="id-ID" sz="3200" dirty="0">
                <a:solidFill>
                  <a:schemeClr val="tx1"/>
                </a:solidFill>
              </a:rPr>
              <a:t>perpustakaan (library automation) skala kecil hingga skala besar. </a:t>
            </a:r>
            <a:r>
              <a:rPr lang="id-ID" sz="3200" dirty="0" smtClean="0">
                <a:solidFill>
                  <a:schemeClr val="tx1"/>
                </a:solidFill>
              </a:rPr>
              <a:t>Dengan fitur </a:t>
            </a:r>
            <a:r>
              <a:rPr lang="id-ID" sz="3200" dirty="0">
                <a:solidFill>
                  <a:schemeClr val="tx1"/>
                </a:solidFill>
              </a:rPr>
              <a:t>yang cukup lengkap dan masih terus aktif dikembangkan, SLiMS sangat </a:t>
            </a:r>
            <a:r>
              <a:rPr lang="id-ID" sz="3200" dirty="0" smtClean="0">
                <a:solidFill>
                  <a:schemeClr val="tx1"/>
                </a:solidFill>
              </a:rPr>
              <a:t>cocok digunakan </a:t>
            </a:r>
            <a:r>
              <a:rPr lang="id-ID" sz="3200" dirty="0">
                <a:solidFill>
                  <a:schemeClr val="tx1"/>
                </a:solidFill>
              </a:rPr>
              <a:t>bagi perpustakaan yang memiliki koleksi, anggota dan staf banyak </a:t>
            </a:r>
            <a:r>
              <a:rPr lang="id-ID" sz="3200" dirty="0" smtClean="0">
                <a:solidFill>
                  <a:schemeClr val="tx1"/>
                </a:solidFill>
              </a:rPr>
              <a:t>di lingkungan </a:t>
            </a:r>
            <a:r>
              <a:rPr lang="id-ID" sz="3200" dirty="0">
                <a:solidFill>
                  <a:schemeClr val="tx1"/>
                </a:solidFill>
              </a:rPr>
              <a:t>jaringan, baik itu jaringan lokal (intranet) maupun Internet.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708"/>
            <a:ext cx="9180512" cy="16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</a:t>
            </a:r>
            <a:r>
              <a:rPr lang="id-ID" dirty="0" smtClean="0"/>
              <a:t>PAC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1400" dirty="0"/>
              <a:t>OPAC ( Online Public Access Catalog </a:t>
            </a:r>
            <a:r>
              <a:rPr lang="id-ID" sz="1400" dirty="0" smtClean="0"/>
              <a:t>), Merupakan </a:t>
            </a:r>
            <a:r>
              <a:rPr lang="id-ID" sz="1400" dirty="0"/>
              <a:t>sarana penelusuran yang </a:t>
            </a:r>
            <a:r>
              <a:rPr lang="id-ID" sz="1400" dirty="0" smtClean="0"/>
              <a:t>diperuntukkan bagi </a:t>
            </a:r>
            <a:r>
              <a:rPr lang="id-ID" sz="1400" dirty="0"/>
              <a:t>yang membutuhkan informasi dari perpustakaan.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57" y="2132856"/>
            <a:ext cx="73437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07" y="3682702"/>
            <a:ext cx="73247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4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7" y="0"/>
            <a:ext cx="2914997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E-JOURNAL--1</a:t>
            </a:r>
            <a:endParaRPr lang="en-US" sz="3200" dirty="0"/>
          </a:p>
        </p:txBody>
      </p:sp>
      <p:pic>
        <p:nvPicPr>
          <p:cNvPr id="1026" name="Picture 2" descr="D:\My Document\Jurnal\FifthEdition\Vol3No2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2" y="518886"/>
            <a:ext cx="3550040" cy="4709237"/>
          </a:xfrm>
          <a:prstGeom prst="rect">
            <a:avLst/>
          </a:prstGeom>
          <a:noFill/>
        </p:spPr>
      </p:pic>
      <p:grpSp>
        <p:nvGrpSpPr>
          <p:cNvPr id="5" name="Group 13"/>
          <p:cNvGrpSpPr/>
          <p:nvPr/>
        </p:nvGrpSpPr>
        <p:grpSpPr>
          <a:xfrm flipV="1">
            <a:off x="2970415" y="2477303"/>
            <a:ext cx="1447800" cy="609600"/>
            <a:chOff x="6248400" y="457200"/>
            <a:chExt cx="1447800" cy="914400"/>
          </a:xfrm>
        </p:grpSpPr>
        <p:sp>
          <p:nvSpPr>
            <p:cNvPr id="6" name="Freeform 5"/>
            <p:cNvSpPr/>
            <p:nvPr/>
          </p:nvSpPr>
          <p:spPr>
            <a:xfrm>
              <a:off x="6248400" y="602673"/>
              <a:ext cx="1004455" cy="692727"/>
            </a:xfrm>
            <a:custGeom>
              <a:avLst/>
              <a:gdLst>
                <a:gd name="connsiteX0" fmla="*/ 0 w 872837"/>
                <a:gd name="connsiteY0" fmla="*/ 353291 h 353291"/>
                <a:gd name="connsiteX1" fmla="*/ 394855 w 872837"/>
                <a:gd name="connsiteY1" fmla="*/ 62345 h 353291"/>
                <a:gd name="connsiteX2" fmla="*/ 872837 w 872837"/>
                <a:gd name="connsiteY2" fmla="*/ 0 h 35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837" h="353291">
                  <a:moveTo>
                    <a:pt x="0" y="353291"/>
                  </a:moveTo>
                  <a:cubicBezTo>
                    <a:pt x="124691" y="237259"/>
                    <a:pt x="249382" y="121227"/>
                    <a:pt x="394855" y="62345"/>
                  </a:cubicBezTo>
                  <a:cubicBezTo>
                    <a:pt x="540328" y="3463"/>
                    <a:pt x="706582" y="1731"/>
                    <a:pt x="872837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324600" y="1219200"/>
              <a:ext cx="9906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86600" y="457200"/>
              <a:ext cx="6096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086600" y="914400"/>
              <a:ext cx="5334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419600" y="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 smtClean="0"/>
              <a:t>Universitas </a:t>
            </a:r>
            <a:r>
              <a:rPr lang="id-ID" sz="2400" dirty="0"/>
              <a:t>Lambung Mangkurat telah </a:t>
            </a:r>
            <a:r>
              <a:rPr lang="en-US" sz="2400" dirty="0" err="1" smtClean="0"/>
              <a:t>menerbitkan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melanggan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elektrik</a:t>
            </a:r>
            <a:r>
              <a:rPr lang="en-US" sz="2400" dirty="0" smtClean="0"/>
              <a:t> </a:t>
            </a:r>
            <a:r>
              <a:rPr lang="id-ID" sz="2400" dirty="0" smtClean="0"/>
              <a:t>yang </a:t>
            </a:r>
            <a:r>
              <a:rPr lang="id-ID" sz="2400" dirty="0"/>
              <a:t>dapat di akses melalui </a:t>
            </a:r>
            <a:r>
              <a:rPr lang="en-US" sz="2400" dirty="0" smtClean="0"/>
              <a:t>URL </a:t>
            </a:r>
            <a:r>
              <a:rPr lang="en-US" sz="2400" dirty="0" err="1" smtClean="0"/>
              <a:t>perpustakaan</a:t>
            </a:r>
            <a:r>
              <a:rPr lang="en-US" sz="2400" dirty="0" smtClean="0"/>
              <a:t> </a:t>
            </a:r>
            <a:r>
              <a:rPr lang="id-ID" sz="2400" dirty="0" smtClean="0"/>
              <a:t>ULM</a:t>
            </a:r>
            <a:r>
              <a:rPr lang="en-US" sz="24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Jurnal-jurnal</a:t>
            </a:r>
            <a:r>
              <a:rPr lang="en-US" sz="2400" dirty="0" smtClean="0"/>
              <a:t> springer: link.springer.com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Journal </a:t>
            </a:r>
            <a:r>
              <a:rPr lang="id-ID" sz="2400" dirty="0"/>
              <a:t>Wetlands melalui website </a:t>
            </a:r>
            <a:r>
              <a:rPr lang="id-ID" sz="2400" dirty="0" smtClean="0"/>
              <a:t>: ijwem.unlam.ac.id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Wawasan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: jwm.unlam.ac.id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id-ID" sz="2400" dirty="0" smtClean="0"/>
              <a:t>Kumpulan </a:t>
            </a:r>
            <a:r>
              <a:rPr lang="id-ID" sz="2400" dirty="0"/>
              <a:t>jurnal PPJP </a:t>
            </a:r>
            <a:r>
              <a:rPr lang="id-ID" sz="2400" dirty="0" smtClean="0"/>
              <a:t>: ppjp.unlam.ac.id</a:t>
            </a:r>
            <a:r>
              <a:rPr lang="en-US" sz="2400" dirty="0" smtClean="0"/>
              <a:t>/journal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5943600" y="4893647"/>
            <a:ext cx="914400" cy="668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5562600"/>
            <a:ext cx="85344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Jurnal-jurnal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diatas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diakses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melalui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perpustakaan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</a:rPr>
              <a:t>lib.unlam.ac.id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bd Hadi\My Document\Camera\WhatsApp Images\IMG-20160831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2" r="31191"/>
          <a:stretch/>
        </p:blipFill>
        <p:spPr bwMode="auto">
          <a:xfrm>
            <a:off x="0" y="0"/>
            <a:ext cx="2286000" cy="68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" y="0"/>
            <a:ext cx="3068782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E-JOURNAL--2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286000" y="733246"/>
            <a:ext cx="6705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Selain </a:t>
            </a:r>
            <a:r>
              <a:rPr lang="id-ID" sz="2800" dirty="0"/>
              <a:t>E-Journal yang dilanggan oleh Perpustakaan Universitas Lambung Mangkurat  ada juga e-journal yang dilanggan oleh Direktorat Jendral Pendidikan </a:t>
            </a:r>
            <a:r>
              <a:rPr lang="id-ID" sz="2800" dirty="0" smtClean="0"/>
              <a:t>Tinggi </a:t>
            </a:r>
            <a:r>
              <a:rPr lang="id-ID" sz="2800" dirty="0"/>
              <a:t>yang dapat diakses oleh civitas akademika ULM yaitu </a:t>
            </a:r>
            <a:r>
              <a:rPr lang="id-ID" sz="2800" dirty="0" smtClean="0"/>
              <a:t>:</a:t>
            </a:r>
            <a:endParaRPr lang="en-US" sz="2800" dirty="0" smtClean="0"/>
          </a:p>
          <a:p>
            <a:pPr marL="342900" lvl="0" indent="-342900">
              <a:buAutoNum type="arabicPeriod"/>
            </a:pPr>
            <a:r>
              <a:rPr lang="en-US" sz="2800" b="1" dirty="0" err="1" smtClean="0"/>
              <a:t>Proquest</a:t>
            </a:r>
            <a:r>
              <a:rPr lang="id-ID" sz="2800" dirty="0" smtClean="0"/>
              <a:t> </a:t>
            </a:r>
            <a:r>
              <a:rPr lang="id-ID" sz="2800" dirty="0"/>
              <a:t>melalui website: </a:t>
            </a:r>
            <a:r>
              <a:rPr lang="id-ID" sz="2800" dirty="0" smtClean="0">
                <a:hlinkClick r:id="rId3"/>
              </a:rPr>
              <a:t>www.proquest.com/pqdauto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dengan</a:t>
            </a:r>
            <a:r>
              <a:rPr lang="en-US" sz="2800" dirty="0" smtClean="0"/>
              <a:t> IP ULM),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id-ID" sz="2800" u="sng" dirty="0" smtClean="0">
                <a:hlinkClick r:id="rId4"/>
              </a:rPr>
              <a:t>www.proquest.com/pqdweb</a:t>
            </a:r>
            <a:r>
              <a:rPr lang="en-US" sz="2800" u="sng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dengan</a:t>
            </a:r>
            <a:r>
              <a:rPr lang="en-US" sz="2800" dirty="0" smtClean="0"/>
              <a:t> IP lain)</a:t>
            </a:r>
            <a:r>
              <a:rPr lang="id-ID" sz="2800" dirty="0" smtClean="0"/>
              <a:t> </a:t>
            </a:r>
            <a:endParaRPr lang="en-US" sz="2800" dirty="0" smtClean="0"/>
          </a:p>
          <a:p>
            <a:pPr marL="342900" lvl="0" indent="-342900">
              <a:buAutoNum type="arabicPeriod"/>
            </a:pPr>
            <a:r>
              <a:rPr lang="en-US" sz="2800" b="1" dirty="0" smtClean="0"/>
              <a:t>G</a:t>
            </a:r>
            <a:r>
              <a:rPr lang="id-ID" sz="2800" b="1" dirty="0" smtClean="0"/>
              <a:t>ale</a:t>
            </a:r>
            <a:r>
              <a:rPr lang="id-ID" sz="2800" dirty="0" smtClean="0"/>
              <a:t> </a:t>
            </a:r>
            <a:r>
              <a:rPr lang="id-ID" sz="2800" dirty="0"/>
              <a:t>melalui </a:t>
            </a:r>
            <a:r>
              <a:rPr lang="id-ID" sz="2800" dirty="0" smtClean="0"/>
              <a:t>website: infotrac.galegroup.com</a:t>
            </a:r>
            <a:endParaRPr lang="en-US" sz="2800" dirty="0" smtClean="0"/>
          </a:p>
          <a:p>
            <a:pPr marL="342900" lvl="0" indent="-342900">
              <a:buAutoNum type="arabicPeriod"/>
            </a:pPr>
            <a:r>
              <a:rPr lang="en-US" sz="2800" b="1" dirty="0" smtClean="0"/>
              <a:t>SAGE</a:t>
            </a:r>
            <a:r>
              <a:rPr lang="en-US" sz="2800" dirty="0" smtClean="0"/>
              <a:t>: sagepublication.com</a:t>
            </a:r>
          </a:p>
          <a:p>
            <a:pPr marL="342900" lvl="0" indent="-342900">
              <a:buAutoNum type="arabicPeriod"/>
            </a:pPr>
            <a:r>
              <a:rPr lang="en-US" sz="2800" dirty="0" err="1" smtClean="0"/>
              <a:t>Dll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81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:\Users\Nasrullah\Pictures\GAMBAR BUKU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46163"/>
            <a:ext cx="6929438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Title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85984" y="2500306"/>
            <a:ext cx="3797300" cy="1749425"/>
          </a:xfrm>
        </p:spPr>
      </p:pic>
      <p:pic>
        <p:nvPicPr>
          <p:cNvPr id="24580" name="Picture 6" descr="http://rs200.pbsrc.com/albums/aa129/afeex1920/tepuktangan.gif%7Ec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5005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Persiapan Sebelum Menggunakan SLiMS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7091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id-ID" sz="2600" dirty="0"/>
              <a:t>Sebelum memulai menggunakan aplikasi ini untuk manajemen </a:t>
            </a:r>
            <a:r>
              <a:rPr lang="id-ID" sz="2600" dirty="0" smtClean="0"/>
              <a:t>perpustakaan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SLiMS</a:t>
            </a:r>
            <a:r>
              <a:rPr lang="en-US" sz="2600" dirty="0" smtClean="0"/>
              <a:t>, UPT </a:t>
            </a:r>
            <a:r>
              <a:rPr lang="en-US" sz="2600" dirty="0" err="1" smtClean="0"/>
              <a:t>Perpustakaan</a:t>
            </a:r>
            <a:r>
              <a:rPr lang="en-US" sz="2600" dirty="0" smtClean="0"/>
              <a:t> </a:t>
            </a:r>
            <a:r>
              <a:rPr lang="fi-FI" sz="2600" dirty="0" smtClean="0"/>
              <a:t>mende</a:t>
            </a:r>
            <a:r>
              <a:rPr lang="id-ID" sz="2600" dirty="0" smtClean="0"/>
              <a:t>fi</a:t>
            </a:r>
            <a:r>
              <a:rPr lang="fi-FI" sz="2600" dirty="0" smtClean="0"/>
              <a:t>nisikan beberapa</a:t>
            </a:r>
            <a:r>
              <a:rPr lang="id-ID" sz="2600" dirty="0" smtClean="0"/>
              <a:t> hal </a:t>
            </a:r>
            <a:r>
              <a:rPr lang="id-ID" sz="2600" dirty="0"/>
              <a:t>sebagai </a:t>
            </a:r>
            <a:r>
              <a:rPr lang="id-ID" sz="2600" dirty="0" smtClean="0"/>
              <a:t>berikut</a:t>
            </a:r>
            <a:r>
              <a:rPr lang="en-US" sz="2600" dirty="0" smtClean="0"/>
              <a:t>:</a:t>
            </a:r>
            <a:endParaRPr lang="id-ID" sz="2600" dirty="0" smtClean="0"/>
          </a:p>
          <a:p>
            <a:pPr lvl="1" algn="just"/>
            <a:r>
              <a:rPr lang="fi-FI" sz="2600" dirty="0" smtClean="0"/>
              <a:t>Jenis </a:t>
            </a:r>
            <a:r>
              <a:rPr lang="fi-FI" sz="2600" dirty="0"/>
              <a:t>tipe </a:t>
            </a:r>
            <a:r>
              <a:rPr lang="fi-FI" sz="2600" dirty="0" smtClean="0"/>
              <a:t>koleksi (Buku, referensi, jurnal, skripsi, tesis/desertasi, CD dan koran)</a:t>
            </a:r>
            <a:endParaRPr lang="fi-FI" sz="2600" dirty="0"/>
          </a:p>
          <a:p>
            <a:pPr lvl="1" algn="just"/>
            <a:r>
              <a:rPr lang="fi-FI" sz="2600" dirty="0" smtClean="0"/>
              <a:t>Jenis/tipe </a:t>
            </a:r>
            <a:r>
              <a:rPr lang="fi-FI" sz="2600" dirty="0"/>
              <a:t>keanggotaan </a:t>
            </a:r>
            <a:r>
              <a:rPr lang="fi-FI" sz="2600" dirty="0" smtClean="0"/>
              <a:t>(mahasiswa fakultas, mahasiswa pasca multi disiplin, dosen </a:t>
            </a:r>
            <a:r>
              <a:rPr lang="fi-FI" sz="2600" dirty="0" smtClean="0"/>
              <a:t>dan </a:t>
            </a:r>
            <a:r>
              <a:rPr lang="fi-FI" sz="2600" dirty="0" smtClean="0"/>
              <a:t>umum)</a:t>
            </a:r>
            <a:endParaRPr lang="fi-FI" sz="2600" dirty="0"/>
          </a:p>
          <a:p>
            <a:pPr lvl="1" algn="just"/>
            <a:r>
              <a:rPr lang="fi-FI" sz="2600" dirty="0" smtClean="0"/>
              <a:t>Aturan </a:t>
            </a:r>
            <a:r>
              <a:rPr lang="fi-FI" sz="2600" dirty="0"/>
              <a:t>peminjaman </a:t>
            </a:r>
            <a:r>
              <a:rPr lang="fi-FI" sz="2600" dirty="0" smtClean="0"/>
              <a:t>(3 mngg, bsa dperpanang 3x)</a:t>
            </a:r>
            <a:endParaRPr lang="fi-FI" sz="2600" dirty="0"/>
          </a:p>
          <a:p>
            <a:pPr lvl="1" algn="just"/>
            <a:r>
              <a:rPr lang="id-ID" sz="2600" dirty="0" smtClean="0"/>
              <a:t>Kelompok </a:t>
            </a:r>
            <a:r>
              <a:rPr lang="id-ID" sz="2600" dirty="0"/>
              <a:t>dan Pengguna </a:t>
            </a:r>
            <a:r>
              <a:rPr lang="id-ID" sz="2600" dirty="0" smtClean="0"/>
              <a:t>Aplikasi</a:t>
            </a:r>
            <a:r>
              <a:rPr lang="en-US" sz="2600" dirty="0" smtClean="0"/>
              <a:t> (super user, </a:t>
            </a:r>
            <a:r>
              <a:rPr lang="en-US" sz="2600" dirty="0" err="1"/>
              <a:t>kepala</a:t>
            </a:r>
            <a:r>
              <a:rPr lang="en-US" sz="2600" dirty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pustakawan</a:t>
            </a:r>
            <a:r>
              <a:rPr lang="en-US" sz="2600" dirty="0" smtClean="0"/>
              <a:t>)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5190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</a:t>
            </a:r>
            <a:r>
              <a:rPr lang="en-US" dirty="0" err="1" smtClean="0"/>
              <a:t>SLiMS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7853"/>
            <a:ext cx="8932920" cy="231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7728155" y="1607574"/>
            <a:ext cx="1268704" cy="428853"/>
          </a:xfrm>
          <a:custGeom>
            <a:avLst/>
            <a:gdLst>
              <a:gd name="connsiteX0" fmla="*/ 14748 w 1268704"/>
              <a:gd name="connsiteY0" fmla="*/ 73742 h 428853"/>
              <a:gd name="connsiteX1" fmla="*/ 29497 w 1268704"/>
              <a:gd name="connsiteY1" fmla="*/ 294968 h 428853"/>
              <a:gd name="connsiteX2" fmla="*/ 58993 w 1268704"/>
              <a:gd name="connsiteY2" fmla="*/ 383458 h 428853"/>
              <a:gd name="connsiteX3" fmla="*/ 604684 w 1268704"/>
              <a:gd name="connsiteY3" fmla="*/ 427703 h 428853"/>
              <a:gd name="connsiteX4" fmla="*/ 1179871 w 1268704"/>
              <a:gd name="connsiteY4" fmla="*/ 412955 h 428853"/>
              <a:gd name="connsiteX5" fmla="*/ 1224116 w 1268704"/>
              <a:gd name="connsiteY5" fmla="*/ 398207 h 428853"/>
              <a:gd name="connsiteX6" fmla="*/ 1253613 w 1268704"/>
              <a:gd name="connsiteY6" fmla="*/ 353961 h 428853"/>
              <a:gd name="connsiteX7" fmla="*/ 1268361 w 1268704"/>
              <a:gd name="connsiteY7" fmla="*/ 309716 h 428853"/>
              <a:gd name="connsiteX8" fmla="*/ 1194619 w 1268704"/>
              <a:gd name="connsiteY8" fmla="*/ 250723 h 428853"/>
              <a:gd name="connsiteX9" fmla="*/ 1135626 w 1268704"/>
              <a:gd name="connsiteY9" fmla="*/ 235974 h 428853"/>
              <a:gd name="connsiteX10" fmla="*/ 1091380 w 1268704"/>
              <a:gd name="connsiteY10" fmla="*/ 206478 h 428853"/>
              <a:gd name="connsiteX11" fmla="*/ 1076632 w 1268704"/>
              <a:gd name="connsiteY11" fmla="*/ 162232 h 428853"/>
              <a:gd name="connsiteX12" fmla="*/ 1047135 w 1268704"/>
              <a:gd name="connsiteY12" fmla="*/ 117987 h 428853"/>
              <a:gd name="connsiteX13" fmla="*/ 1032387 w 1268704"/>
              <a:gd name="connsiteY13" fmla="*/ 58994 h 428853"/>
              <a:gd name="connsiteX14" fmla="*/ 943897 w 1268704"/>
              <a:gd name="connsiteY14" fmla="*/ 0 h 428853"/>
              <a:gd name="connsiteX15" fmla="*/ 486697 w 1268704"/>
              <a:gd name="connsiteY15" fmla="*/ 0 h 428853"/>
              <a:gd name="connsiteX16" fmla="*/ 132735 w 1268704"/>
              <a:gd name="connsiteY16" fmla="*/ 14749 h 428853"/>
              <a:gd name="connsiteX17" fmla="*/ 88490 w 1268704"/>
              <a:gd name="connsiteY17" fmla="*/ 44245 h 428853"/>
              <a:gd name="connsiteX18" fmla="*/ 58993 w 1268704"/>
              <a:gd name="connsiteY18" fmla="*/ 88491 h 428853"/>
              <a:gd name="connsiteX19" fmla="*/ 14748 w 1268704"/>
              <a:gd name="connsiteY19" fmla="*/ 147484 h 428853"/>
              <a:gd name="connsiteX20" fmla="*/ 0 w 1268704"/>
              <a:gd name="connsiteY20" fmla="*/ 191729 h 42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8704" h="428853">
                <a:moveTo>
                  <a:pt x="14748" y="73742"/>
                </a:moveTo>
                <a:cubicBezTo>
                  <a:pt x="19664" y="147484"/>
                  <a:pt x="19045" y="221805"/>
                  <a:pt x="29497" y="294968"/>
                </a:cubicBezTo>
                <a:cubicBezTo>
                  <a:pt x="33894" y="325748"/>
                  <a:pt x="29496" y="373626"/>
                  <a:pt x="58993" y="383458"/>
                </a:cubicBezTo>
                <a:cubicBezTo>
                  <a:pt x="292139" y="461173"/>
                  <a:pt x="116408" y="411953"/>
                  <a:pt x="604684" y="427703"/>
                </a:cubicBezTo>
                <a:cubicBezTo>
                  <a:pt x="796413" y="422787"/>
                  <a:pt x="988296" y="422077"/>
                  <a:pt x="1179871" y="412955"/>
                </a:cubicBezTo>
                <a:cubicBezTo>
                  <a:pt x="1195399" y="412216"/>
                  <a:pt x="1211977" y="407919"/>
                  <a:pt x="1224116" y="398207"/>
                </a:cubicBezTo>
                <a:cubicBezTo>
                  <a:pt x="1237957" y="387134"/>
                  <a:pt x="1243781" y="368710"/>
                  <a:pt x="1253613" y="353961"/>
                </a:cubicBezTo>
                <a:cubicBezTo>
                  <a:pt x="1258529" y="339213"/>
                  <a:pt x="1270917" y="325051"/>
                  <a:pt x="1268361" y="309716"/>
                </a:cubicBezTo>
                <a:cubicBezTo>
                  <a:pt x="1260840" y="264593"/>
                  <a:pt x="1228842" y="260501"/>
                  <a:pt x="1194619" y="250723"/>
                </a:cubicBezTo>
                <a:cubicBezTo>
                  <a:pt x="1175129" y="245154"/>
                  <a:pt x="1155290" y="240890"/>
                  <a:pt x="1135626" y="235974"/>
                </a:cubicBezTo>
                <a:cubicBezTo>
                  <a:pt x="1120877" y="226142"/>
                  <a:pt x="1102453" y="220319"/>
                  <a:pt x="1091380" y="206478"/>
                </a:cubicBezTo>
                <a:cubicBezTo>
                  <a:pt x="1081668" y="194338"/>
                  <a:pt x="1083584" y="176137"/>
                  <a:pt x="1076632" y="162232"/>
                </a:cubicBezTo>
                <a:cubicBezTo>
                  <a:pt x="1068705" y="146378"/>
                  <a:pt x="1056967" y="132735"/>
                  <a:pt x="1047135" y="117987"/>
                </a:cubicBezTo>
                <a:cubicBezTo>
                  <a:pt x="1042219" y="98323"/>
                  <a:pt x="1042443" y="76593"/>
                  <a:pt x="1032387" y="58994"/>
                </a:cubicBezTo>
                <a:cubicBezTo>
                  <a:pt x="1006393" y="13505"/>
                  <a:pt x="986132" y="14079"/>
                  <a:pt x="943897" y="0"/>
                </a:cubicBezTo>
                <a:cubicBezTo>
                  <a:pt x="197061" y="43933"/>
                  <a:pt x="1128804" y="0"/>
                  <a:pt x="486697" y="0"/>
                </a:cubicBezTo>
                <a:cubicBezTo>
                  <a:pt x="368607" y="0"/>
                  <a:pt x="250722" y="9833"/>
                  <a:pt x="132735" y="14749"/>
                </a:cubicBezTo>
                <a:cubicBezTo>
                  <a:pt x="117987" y="24581"/>
                  <a:pt x="101024" y="31711"/>
                  <a:pt x="88490" y="44245"/>
                </a:cubicBezTo>
                <a:cubicBezTo>
                  <a:pt x="75956" y="56779"/>
                  <a:pt x="69296" y="74067"/>
                  <a:pt x="58993" y="88491"/>
                </a:cubicBezTo>
                <a:cubicBezTo>
                  <a:pt x="44706" y="108493"/>
                  <a:pt x="29496" y="127820"/>
                  <a:pt x="14748" y="147484"/>
                </a:cubicBezTo>
                <a:lnTo>
                  <a:pt x="0" y="191729"/>
                </a:lnTo>
              </a:path>
            </a:pathLst>
          </a:custGeom>
          <a:noFill/>
          <a:ln w="698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91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Log-in Admin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98" y="2119883"/>
            <a:ext cx="4921298" cy="310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Admin</a:t>
            </a:r>
            <a:endParaRPr lang="id-ID" dirty="0" smtClean="0"/>
          </a:p>
          <a:p>
            <a:r>
              <a:rPr lang="id-ID" dirty="0" smtClean="0"/>
              <a:t>Member</a:t>
            </a:r>
          </a:p>
          <a:p>
            <a:r>
              <a:rPr lang="id-ID" dirty="0" smtClean="0"/>
              <a:t>Bibliography</a:t>
            </a:r>
          </a:p>
          <a:p>
            <a:r>
              <a:rPr lang="id-ID" dirty="0" smtClean="0"/>
              <a:t>Sirkulasi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686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Manu</a:t>
            </a:r>
            <a:endParaRPr lang="id-ID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73108" cy="411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1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Sirkulasi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S</a:t>
            </a:r>
            <a:r>
              <a:rPr lang="id-ID" dirty="0" smtClean="0"/>
              <a:t>irkulasi </a:t>
            </a:r>
            <a:r>
              <a:rPr lang="id-ID" dirty="0"/>
              <a:t>adalah kegiatan peminjaman dan </a:t>
            </a:r>
            <a:r>
              <a:rPr lang="id-ID" dirty="0" smtClean="0"/>
              <a:t>pengembalian </a:t>
            </a:r>
            <a:r>
              <a:rPr lang="id-ID" dirty="0"/>
              <a:t>koleksi. </a:t>
            </a:r>
            <a:endParaRPr lang="id-ID" dirty="0" smtClean="0"/>
          </a:p>
          <a:p>
            <a:pPr algn="just"/>
            <a:endParaRPr lang="id-ID" dirty="0"/>
          </a:p>
          <a:p>
            <a:pPr algn="just"/>
            <a:r>
              <a:rPr lang="id-ID" dirty="0" smtClean="0"/>
              <a:t>Aplikasi </a:t>
            </a:r>
            <a:r>
              <a:rPr lang="id-ID" dirty="0"/>
              <a:t>SLiMS menyediakan fasilitas peminjaman, </a:t>
            </a:r>
            <a:r>
              <a:rPr lang="id-ID" dirty="0" smtClean="0"/>
              <a:t>pengembalian </a:t>
            </a:r>
            <a:r>
              <a:rPr lang="id-ID" dirty="0"/>
              <a:t>dan bahkan reservasi koleksi yang sedang dipinjam oleh anggota lain.</a:t>
            </a:r>
          </a:p>
        </p:txBody>
      </p:sp>
    </p:spTree>
    <p:extLst>
      <p:ext uri="{BB962C8B-B14F-4D97-AF65-F5344CB8AC3E}">
        <p14:creationId xmlns:p14="http://schemas.microsoft.com/office/powerpoint/2010/main" val="550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Sirkulasi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12" y="1844824"/>
            <a:ext cx="5143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7" y="3284984"/>
            <a:ext cx="8836521" cy="23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Sirkulasi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831188" cy="25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1819</TotalTime>
  <Words>315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PowerPoint Presentation</vt:lpstr>
      <vt:lpstr>Persiapan Sebelum Menggunakan SLiMS</vt:lpstr>
      <vt:lpstr>Set up SLiMS</vt:lpstr>
      <vt:lpstr>Log-in Admin</vt:lpstr>
      <vt:lpstr>PowerPoint Presentation</vt:lpstr>
      <vt:lpstr>Main Manu</vt:lpstr>
      <vt:lpstr>Sirkulasi</vt:lpstr>
      <vt:lpstr>Sirkulasi</vt:lpstr>
      <vt:lpstr>Sirkulasi</vt:lpstr>
      <vt:lpstr>OPAC</vt:lpstr>
      <vt:lpstr>PowerPoint Presentation</vt:lpstr>
      <vt:lpstr>PowerPoint Presentation</vt:lpstr>
      <vt:lpstr>PowerPoint Presentation</vt:lpstr>
    </vt:vector>
  </TitlesOfParts>
  <Company>Solidarnosch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OPTIMALISASI MIKROORGANISME LAHAN BASAH KALIMANTAN SELATAN DALAM RANGKA MITIGASI PERUBAHAN IKLIM DAN SWASEMBADA BERAS</dc:title>
  <dc:creator>BOSCH</dc:creator>
  <cp:lastModifiedBy>WIN8pc</cp:lastModifiedBy>
  <cp:revision>349</cp:revision>
  <dcterms:created xsi:type="dcterms:W3CDTF">2013-04-21T06:11:56Z</dcterms:created>
  <dcterms:modified xsi:type="dcterms:W3CDTF">2016-12-14T15:01:04Z</dcterms:modified>
</cp:coreProperties>
</file>